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422C16"/>
    <a:srgbClr val="0C788E"/>
    <a:srgbClr val="006666"/>
    <a:srgbClr val="0099CC"/>
    <a:srgbClr val="3366CC"/>
    <a:srgbClr val="660033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23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98B0C1-D8BC-456F-A724-117496E0C90A}" type="datetimeFigureOut">
              <a:rPr lang="ru-RU"/>
              <a:pPr/>
              <a:t>16.03.2017</a:t>
            </a:fld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67A84F-BFD4-402E-8D6D-BA4817ACF5F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94B5A-9FCD-48E5-AE6D-8AD798584A94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7EA4D-2616-4BFC-8D8D-57F4F73215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C03C0-536D-40A1-BC07-E136B6C2F366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FAAD2-6DAB-4F3F-81B2-A39282BD16C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7F191-6222-4B40-AD7A-544BF1CA469A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FBA7F-54C0-44E4-A847-6CA36CD02AB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C86BA5-EFB8-4895-9DD7-E881C618E309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DBB0D-756E-4182-AD37-23FFC2438B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51A38-0356-42E9-A344-0B77FC4CFA6B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339C0-93B2-4F50-BDEF-683B9A5B9DE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FD1AF-B5E5-4407-BF6F-2C1B821DCCD0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925FF-B640-48B9-AF66-115B9FF818A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787CB-4418-46F2-A4E1-BAD697E1E272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E4324-2BC5-4686-9DA9-ACAA60093A0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13055-7263-4921-9EA7-899AC777C504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48F96-9F76-4108-8197-ED569DD6831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D034DA-AC56-448C-A9D1-083B4D856880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A42EB-9331-4E75-A2C3-79975033E8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5EB18-533E-4D4E-838B-82DA4A48FB59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471E1-B7F4-4B2B-A176-0568D6FC495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71F90-5940-43D2-B14F-EA59A7D154DA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DF563-119B-47E8-B768-5713FB82B1D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12AA00D-9C16-4538-B5A2-6A25917AA715}" type="datetime1">
              <a:rPr lang="ru-RU"/>
              <a:pPr/>
              <a:t>16.03.2017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/>
              <a:t>Козуб Ольга Юрьевна (инструктор)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5BDCA65-49C0-4D05-ADBB-3BF63BEF631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786563" y="6643688"/>
            <a:ext cx="235743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771525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Monotype Corsiva"/>
              </a:rPr>
              <a:t>Утренняя зарядка – залог хорошего дня! </a:t>
            </a:r>
            <a:endParaRPr lang="ru-RU" sz="48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5364163" y="5445125"/>
            <a:ext cx="30765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 spc="56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советы детям</a:t>
            </a:r>
            <a:endParaRPr lang="ru-RU" sz="2800" kern="10" spc="560" dirty="0">
              <a:ln w="9525">
                <a:solidFill>
                  <a:schemeClr val="folHlink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C9F7BA91-FB75-4C01-8454-8C9D8414D8BF}" type="slidenum">
              <a:rPr lang="es-ES"/>
              <a:pPr>
                <a:defRPr/>
              </a:pPr>
              <a:t>10</a:t>
            </a:fld>
            <a:endParaRPr lang="es-E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Первое, что хотелось бы отметить,   нужно правильно дышать. Через нос. Чтобы лучше это контролировать, включайте упражнения со звуками на выдохе («</a:t>
            </a:r>
            <a:r>
              <a:rPr lang="ru-RU" sz="2000" dirty="0" err="1" smtClean="0"/>
              <a:t>с-с-с</a:t>
            </a:r>
            <a:r>
              <a:rPr lang="ru-RU" sz="2000" dirty="0" smtClean="0"/>
              <a:t>»; «</a:t>
            </a:r>
            <a:r>
              <a:rPr lang="ru-RU" sz="2000" dirty="0" err="1" smtClean="0"/>
              <a:t>ш-ш-ш</a:t>
            </a:r>
            <a:r>
              <a:rPr lang="ru-RU" sz="2000" dirty="0" smtClean="0"/>
              <a:t>»).</a:t>
            </a: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Занимайтесь зарядкой  по утрам вместе с родителями .</a:t>
            </a: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Контролируйте свою безопасность во время выполнения зарядки.</a:t>
            </a: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Сравнивайте свои достижения   с  прошлыми результатами.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            Побольше хвалите себя за успехи.</a:t>
            </a:r>
            <a:endParaRPr lang="ru-RU" sz="2000" b="1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1835150" y="765175"/>
            <a:ext cx="5514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3399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Что нужно знать </a:t>
            </a:r>
            <a:r>
              <a:rPr lang="ru-RU" sz="3600" kern="10" dirty="0" smtClean="0">
                <a:ln w="9525">
                  <a:solidFill>
                    <a:srgbClr val="003399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ru-RU" sz="3600" kern="10" dirty="0">
              <a:ln w="9525">
                <a:solidFill>
                  <a:srgbClr val="003399"/>
                </a:solidFill>
                <a:round/>
                <a:headEnd/>
                <a:tailEnd/>
              </a:ln>
              <a:solidFill>
                <a:srgbClr val="D60093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611188" y="16287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611188" y="26368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611188" y="292417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611188" y="35004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663" name="AutoShape 15"/>
          <p:cNvSpPr>
            <a:spLocks noChangeArrowheads="1"/>
          </p:cNvSpPr>
          <p:nvPr/>
        </p:nvSpPr>
        <p:spPr bwMode="auto">
          <a:xfrm>
            <a:off x="611188" y="400526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>
          <a:xfrm rot="946902">
            <a:off x="755650" y="1412875"/>
            <a:ext cx="7772400" cy="1470025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D60093"/>
                </a:solidFill>
              </a:rPr>
              <a:t>«Здоровье в порядке – спасибо зарядке!»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>
          <a:xfrm rot="21203954">
            <a:off x="611188" y="2997200"/>
            <a:ext cx="7192962" cy="175260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         </a:t>
            </a:r>
            <a:r>
              <a:rPr lang="ru-RU" b="1" i="1" dirty="0" smtClean="0">
                <a:solidFill>
                  <a:srgbClr val="0070C0"/>
                </a:solidFill>
              </a:rPr>
              <a:t>«Лучшего средства от хвори нет – делай зарядку до старости лет!!!»</a:t>
            </a:r>
          </a:p>
          <a:p>
            <a:endParaRPr lang="ru-RU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28389AF-5138-4B54-9012-712ACDEA3147}" type="slidenum">
              <a:rPr lang="es-ES"/>
              <a:pPr>
                <a:defRPr/>
              </a:pPr>
              <a:t>2</a:t>
            </a:fld>
            <a:endParaRPr lang="es-ES"/>
          </a:p>
        </p:txBody>
      </p:sp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Для чего нужна утренняя гимнастика?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sz="2000" dirty="0" smtClean="0"/>
          </a:p>
          <a:p>
            <a:pPr>
              <a:lnSpc>
                <a:spcPct val="90000"/>
              </a:lnSpc>
            </a:pPr>
            <a:r>
              <a:rPr lang="ru-RU" sz="2000" dirty="0" smtClean="0"/>
              <a:t>С помощью утренней гимнастики ребенок, да и взрослый, быстро стряхнет с себя остатки сна и включится в дневной ритм. Она нацелена на то, чтобы переход между сном и бодрствованием сделать мягким и гармоничным.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  Утренняя гимнастика позволяет организованно начать день, способствует четкому выполнению режима дня.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   И если превратить зарядку в увлекательную совместную игру с мамой и папой, то это  станет хорошей традицией.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CCBE5D1-486B-43A8-AFE2-C5E09AD76385}" type="slidenum">
              <a:rPr lang="es-ES"/>
              <a:pPr>
                <a:defRPr/>
              </a:pPr>
              <a:t>3</a:t>
            </a:fld>
            <a:endParaRPr lang="es-ES"/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Как начинать утреннюю гимнастику?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400" dirty="0" smtClean="0"/>
              <a:t>    Для начала занятий не требуется никакой подготовки: поднимитесь сами,  откройте форточку или окно (в зависимости от времени года), постелите коврик,  включите музыку, оденьтесь  в свободную одежду и вперед. Только желательно перед гимнастикой не есть.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6786563" y="6643688"/>
            <a:ext cx="235743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11B0158A-B3DF-4144-A6CB-025067A26373}" type="slidenum">
              <a:rPr lang="es-ES"/>
              <a:pPr>
                <a:defRPr/>
              </a:pPr>
              <a:t>4</a:t>
            </a:fld>
            <a:endParaRPr lang="es-E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Какой должна быть утренняя гимнастика?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900" dirty="0" smtClean="0"/>
              <a:t>В первую очередь </a:t>
            </a:r>
            <a:r>
              <a:rPr lang="ru-RU" sz="1900" i="1" dirty="0" smtClean="0">
                <a:solidFill>
                  <a:srgbClr val="FF0000"/>
                </a:solidFill>
              </a:rPr>
              <a:t>регулярной, систематичной</a:t>
            </a:r>
            <a:r>
              <a:rPr lang="ru-RU" sz="1900" dirty="0" smtClean="0">
                <a:solidFill>
                  <a:srgbClr val="FF0000"/>
                </a:solidFill>
              </a:rPr>
              <a:t>. </a:t>
            </a:r>
            <a:r>
              <a:rPr lang="ru-RU" sz="1900" dirty="0" smtClean="0"/>
              <a:t>Ведь оздоровительный эффект достигается с помощью систематического выполнения. Систематически тренируя крупные группы мышц, мы активизируем обменные процессы, создаём благоприятные условия для питания всех клеток и тканей организма. Старайтесь как можно раньше воспитывать у себя привычку делать каждый день зарядку.</a:t>
            </a:r>
            <a:endParaRPr lang="ru-RU" sz="1900" i="1" dirty="0" smtClean="0"/>
          </a:p>
          <a:p>
            <a:pPr>
              <a:lnSpc>
                <a:spcPct val="80000"/>
              </a:lnSpc>
            </a:pPr>
            <a:r>
              <a:rPr lang="ru-RU" sz="1900" i="1" dirty="0" smtClean="0">
                <a:solidFill>
                  <a:srgbClr val="FF0000"/>
                </a:solidFill>
              </a:rPr>
              <a:t>Умеренной.</a:t>
            </a:r>
            <a:r>
              <a:rPr lang="ru-RU" sz="1900" i="1" dirty="0" smtClean="0"/>
              <a:t> </a:t>
            </a:r>
            <a:r>
              <a:rPr lang="ru-RU" sz="1900" dirty="0" smtClean="0"/>
              <a:t>Все упражнения желательно выполнять в умеренном темпе во избежание  переутомления .</a:t>
            </a:r>
            <a:endParaRPr lang="ru-RU" sz="1900" i="1" dirty="0" smtClean="0"/>
          </a:p>
          <a:p>
            <a:pPr>
              <a:lnSpc>
                <a:spcPct val="80000"/>
              </a:lnSpc>
            </a:pPr>
            <a:r>
              <a:rPr lang="ru-RU" sz="1900" i="1" dirty="0" smtClean="0">
                <a:solidFill>
                  <a:srgbClr val="FF0000"/>
                </a:solidFill>
              </a:rPr>
              <a:t>Доступной.</a:t>
            </a:r>
            <a:r>
              <a:rPr lang="ru-RU" sz="1900" i="1" dirty="0" smtClean="0"/>
              <a:t> </a:t>
            </a:r>
            <a:r>
              <a:rPr lang="ru-RU" sz="1900" dirty="0" smtClean="0"/>
              <a:t>Упражнения должны быть простыми и знакомыми,  чтобы  не пришлось затрачивать много усилий для их освоения. Если движение сложно для вас, вы не сможете  хорошо и качественно его выполнить.</a:t>
            </a:r>
            <a:endParaRPr lang="ru-RU" sz="1900" i="1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87C3D51-E171-439A-91E0-58607F5A4C84}" type="slidenum">
              <a:rPr lang="es-ES"/>
              <a:pPr>
                <a:defRPr/>
              </a:pPr>
              <a:t>5</a:t>
            </a:fld>
            <a:endParaRPr lang="es-E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i="1" dirty="0" smtClean="0">
                <a:solidFill>
                  <a:srgbClr val="FF0000"/>
                </a:solidFill>
              </a:rPr>
              <a:t>Постепенной.</a:t>
            </a:r>
            <a:r>
              <a:rPr lang="ru-RU" sz="2000" i="1" dirty="0" smtClean="0"/>
              <a:t> </a:t>
            </a:r>
            <a:r>
              <a:rPr lang="ru-RU" sz="2000" dirty="0" smtClean="0"/>
              <a:t>От простого упражнения  к сложному. Нагрузка увеличивается и снижается  так же постепенно, чтобы привести организм в относительно спокойное состояние.</a:t>
            </a:r>
            <a:endParaRPr lang="ru-RU" sz="2000" i="1" dirty="0" smtClean="0"/>
          </a:p>
          <a:p>
            <a:pPr>
              <a:lnSpc>
                <a:spcPct val="80000"/>
              </a:lnSpc>
            </a:pPr>
            <a:r>
              <a:rPr lang="ru-RU" sz="2000" i="1" dirty="0" smtClean="0">
                <a:solidFill>
                  <a:srgbClr val="FF0000"/>
                </a:solidFill>
              </a:rPr>
              <a:t>Разнообразной.</a:t>
            </a:r>
            <a:r>
              <a:rPr lang="ru-RU" sz="2000" i="1" dirty="0" smtClean="0"/>
              <a:t> </a:t>
            </a:r>
            <a:r>
              <a:rPr lang="ru-RU" sz="2000" dirty="0" smtClean="0"/>
              <a:t>Примерно каждые 10 дней заменяй 1-2 упражнения, чтобы поддерживать свой интерес . Включайте в зарядку разнообразные предметы: мячи, скакалки, флажки, любимые игрушки. Придумывайте названия для упражнений («самолет», «петушок», «зайчик», «ракета»)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Во время зарядки  не используй  однообразные движения. Все тело или его отдельные части не должны длительное время оставаться в одном положении (например, не рекомендуется долго держать руки вытянутыми вперед). </a:t>
            </a:r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66D019F4-A85D-43EA-86F4-24BA9FD9A97E}" type="slidenum">
              <a:rPr lang="es-ES"/>
              <a:pPr>
                <a:defRPr/>
              </a:pPr>
              <a:t>6</a:t>
            </a:fld>
            <a:endParaRPr lang="es-E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Какова  продолжительность утренней зарядки?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 dirty="0" smtClean="0"/>
              <a:t>Продолжительность гимнастики зависит от возраста ребенка. Так, например 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ru-RU" sz="2000" dirty="0" smtClean="0"/>
              <a:t>в 2-3 года это всего 5 минут; 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3-4 года 5-7 минут; 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4-5 лет 6-8 минут;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5-6 лет 8-10 минут; </a:t>
            </a:r>
          </a:p>
          <a:p>
            <a:pPr>
              <a:lnSpc>
                <a:spcPct val="90000"/>
              </a:lnSpc>
            </a:pPr>
            <a:r>
              <a:rPr lang="ru-RU" sz="2000" dirty="0" smtClean="0"/>
              <a:t>6-7 лет 11-12. То есть с взрослением ребенка время увеличивается на 2-3 минуты.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 dirty="0" smtClean="0"/>
              <a:t>Так же и увеличивается количество упражнений: от 4-5 упражнений для детей помладше; до 10-12 для детей старшего школьного возраста.</a:t>
            </a:r>
          </a:p>
          <a:p>
            <a:pPr>
              <a:lnSpc>
                <a:spcPct val="90000"/>
              </a:lnSpc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8F99466-F9CE-49B8-BE9A-111CA31E71E4}" type="slidenum">
              <a:rPr lang="es-ES"/>
              <a:pPr>
                <a:defRPr/>
              </a:pPr>
              <a:t>7</a:t>
            </a:fld>
            <a:endParaRPr lang="es-E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/>
            </a:r>
            <a:br>
              <a:rPr lang="ru-RU" sz="3200" b="1" smtClean="0"/>
            </a:br>
            <a:r>
              <a:rPr lang="ru-RU" sz="3200" b="1" smtClean="0"/>
              <a:t>Что включает в себя комплекс упражнений для утренней гимнастики</a:t>
            </a:r>
            <a:r>
              <a:rPr lang="ru-RU" sz="3200" smtClean="0"/>
              <a:t>?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u="sng" dirty="0" smtClean="0">
                <a:solidFill>
                  <a:srgbClr val="00B050"/>
                </a:solidFill>
              </a:rPr>
              <a:t>Утреннюю гимнастику условно подразделяют на три части</a:t>
            </a:r>
            <a:r>
              <a:rPr lang="ru-RU" sz="2000" dirty="0" smtClean="0">
                <a:solidFill>
                  <a:srgbClr val="00B050"/>
                </a:solidFill>
              </a:rPr>
              <a:t>: </a:t>
            </a:r>
            <a:r>
              <a:rPr lang="ru-RU" sz="2000" dirty="0" smtClean="0"/>
              <a:t>вводную, основную и заключительную. Каждая часть имеет свои задачи и содержание.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rgbClr val="00B050"/>
                </a:solidFill>
              </a:rPr>
              <a:t>Вводная часть </a:t>
            </a:r>
            <a:r>
              <a:rPr lang="ru-RU" sz="2000" dirty="0" smtClean="0"/>
              <a:t>подготавливает организм к выполнению более сложных упражнений и  начинается с различных видов  ходьбы (на носочках, пятках, боком, с высоким подниманием колен) и бега с последующей ходьбой. 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Во второй, </a:t>
            </a:r>
            <a:r>
              <a:rPr lang="ru-RU" sz="2000" dirty="0" smtClean="0">
                <a:solidFill>
                  <a:srgbClr val="00B050"/>
                </a:solidFill>
              </a:rPr>
              <a:t>основной части </a:t>
            </a:r>
            <a:r>
              <a:rPr lang="ru-RU" sz="2000" dirty="0" smtClean="0"/>
              <a:t>ставят задачи укрепления основных мышечных групп, формирования правильной осанки, гибкости. Упражнения  выполняют в определенной последовательности. Сначала упражнения для укрепления плечевого пояса и рук. Затем упражнения для мышц туловища, ног, упражнение на полу, прыжки.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0FD0CD5-0411-422B-9393-0E5CAE4EF0B1}" type="slidenum">
              <a:rPr lang="es-ES"/>
              <a:pPr>
                <a:defRPr/>
              </a:pPr>
              <a:t>8</a:t>
            </a:fld>
            <a:endParaRPr lang="es-E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/>
              <a:t>В </a:t>
            </a:r>
            <a:r>
              <a:rPr lang="ru-RU" sz="2000" dirty="0" smtClean="0">
                <a:solidFill>
                  <a:srgbClr val="00B050"/>
                </a:solidFill>
              </a:rPr>
              <a:t>заключительную часть </a:t>
            </a:r>
            <a:r>
              <a:rPr lang="ru-RU" sz="2000" dirty="0" smtClean="0"/>
              <a:t>входят различные виды ходьбы, бега. Закончить утреннюю гимнастику следует обязательно ходьбой с упражнением на дыхание, чтобы восстановить все системы организма.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Можно включить элементы </a:t>
            </a:r>
            <a:r>
              <a:rPr lang="ru-RU" sz="2000" dirty="0" err="1" smtClean="0"/>
              <a:t>здоровьесберегающих</a:t>
            </a:r>
            <a:r>
              <a:rPr lang="ru-RU" sz="2000" dirty="0" smtClean="0"/>
              <a:t> технологий, способствующие полноценному физическому развитию: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-Пальчиковые гимнастики,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-Упражнения для глаз,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-Упражнения для профилактики плоскостопия, </a:t>
            </a:r>
            <a:r>
              <a:rPr lang="ru-RU" sz="2000" dirty="0" err="1" smtClean="0"/>
              <a:t>самомассаж</a:t>
            </a:r>
            <a:r>
              <a:rPr lang="ru-RU" sz="2000" dirty="0" smtClean="0"/>
              <a:t>.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/>
              <a:t>После чего принять водные процедуры (умыться, обтереться).</a:t>
            </a:r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>
              <a:lnSpc>
                <a:spcPct val="80000"/>
              </a:lnSpc>
            </a:pPr>
            <a:endParaRPr lang="ru-RU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/>
          <a:p>
            <a:endParaRPr lang="ru-R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5729193-F416-4D44-85B8-0223B934114D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ru-RU" sz="2000" dirty="0" smtClean="0"/>
              <a:t>Не следует принимать пищу перед гимнастикой!</a:t>
            </a:r>
          </a:p>
          <a:p>
            <a:pPr lvl="1">
              <a:buFontTx/>
              <a:buNone/>
            </a:pPr>
            <a:endParaRPr lang="ru-RU" sz="2000" b="1" dirty="0" smtClean="0"/>
          </a:p>
          <a:p>
            <a:pPr lvl="1">
              <a:buFontTx/>
              <a:buNone/>
            </a:pPr>
            <a:r>
              <a:rPr lang="ru-RU" sz="2000" dirty="0" smtClean="0"/>
              <a:t>Если вы плохо себя чувствуете или заболели!</a:t>
            </a:r>
          </a:p>
          <a:p>
            <a:pPr lvl="1">
              <a:buFontTx/>
              <a:buNone/>
            </a:pPr>
            <a:endParaRPr lang="ru-RU" sz="2000" b="1" dirty="0" smtClean="0"/>
          </a:p>
          <a:p>
            <a:pPr lvl="1">
              <a:buFontTx/>
              <a:buNone/>
            </a:pPr>
            <a:r>
              <a:rPr lang="ru-RU" sz="2000" dirty="0" smtClean="0"/>
              <a:t>Проводить зарядку в плохом настроении!</a:t>
            </a:r>
            <a:endParaRPr lang="ru-RU" sz="2000" b="1" dirty="0" smtClean="0"/>
          </a:p>
          <a:p>
            <a:pPr lvl="1">
              <a:buFontTx/>
              <a:buNone/>
            </a:pPr>
            <a:endParaRPr lang="ru-RU" sz="2000" dirty="0" smtClean="0"/>
          </a:p>
          <a:p>
            <a:pPr lvl="1">
              <a:buFontTx/>
              <a:buNone/>
            </a:pPr>
            <a:endParaRPr lang="ru-RU" sz="2000" dirty="0" smtClean="0"/>
          </a:p>
          <a:p>
            <a:pPr lvl="1">
              <a:buFontTx/>
              <a:buNone/>
            </a:pPr>
            <a:r>
              <a:rPr lang="ru-RU" sz="2000" dirty="0" smtClean="0"/>
              <a:t>Не следует надевать на себя тесную и теплую одежду!</a:t>
            </a:r>
          </a:p>
        </p:txBody>
      </p:sp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39909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ln w="12700">
                  <a:solidFill>
                    <a:srgbClr val="660033"/>
                  </a:solidFill>
                  <a:round/>
                  <a:headEnd/>
                  <a:tailEnd/>
                </a:ln>
                <a:solidFill>
                  <a:srgbClr val="6633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Чего не следует делать!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95288" y="170021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95288" y="2420938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95288" y="3141663"/>
            <a:ext cx="576262" cy="287337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395288" y="4149725"/>
            <a:ext cx="576262" cy="287338"/>
          </a:xfrm>
          <a:prstGeom prst="rightArrow">
            <a:avLst>
              <a:gd name="adj1" fmla="val 50000"/>
              <a:gd name="adj2" fmla="val 501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4983</TotalTime>
  <Words>721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Diseño predeterminado</vt:lpstr>
      <vt:lpstr>Slide 1</vt:lpstr>
      <vt:lpstr>Для чего нужна утренняя гимнастика?</vt:lpstr>
      <vt:lpstr>Как начинать утреннюю гимнастику?</vt:lpstr>
      <vt:lpstr>Какой должна быть утренняя гимнастика?</vt:lpstr>
      <vt:lpstr>Slide 5</vt:lpstr>
      <vt:lpstr>Какова  продолжительность утренней зарядки?</vt:lpstr>
      <vt:lpstr> Что включает в себя комплекс упражнений для утренней гимнастики? </vt:lpstr>
      <vt:lpstr>Slide 8</vt:lpstr>
      <vt:lpstr>Slide 9</vt:lpstr>
      <vt:lpstr>Slide 10</vt:lpstr>
      <vt:lpstr>«Здоровье в порядке – спасибо зарядке!»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Windows User</cp:lastModifiedBy>
  <cp:revision>729</cp:revision>
  <dcterms:created xsi:type="dcterms:W3CDTF">2010-05-23T14:28:12Z</dcterms:created>
  <dcterms:modified xsi:type="dcterms:W3CDTF">2017-03-16T15:45:00Z</dcterms:modified>
</cp:coreProperties>
</file>