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67" r:id="rId5"/>
    <p:sldId id="266" r:id="rId6"/>
    <p:sldId id="268" r:id="rId7"/>
    <p:sldId id="269" r:id="rId8"/>
    <p:sldId id="270" r:id="rId9"/>
    <p:sldId id="27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FF00"/>
    <a:srgbClr val="81DEFF"/>
    <a:srgbClr val="99FF33"/>
    <a:srgbClr val="F2B28A"/>
    <a:srgbClr val="EA2814"/>
    <a:srgbClr val="ED9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53" autoAdjust="0"/>
    <p:restoredTop sz="94660"/>
  </p:normalViewPr>
  <p:slideViewPr>
    <p:cSldViewPr>
      <p:cViewPr varScale="1">
        <p:scale>
          <a:sx n="70" d="100"/>
          <a:sy n="70" d="100"/>
        </p:scale>
        <p:origin x="10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CB2A1-9C07-4F6B-BC66-5689DD5B1B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A1C88-C78F-436B-9B8B-C5F50B15C5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3CFB3-D030-45E0-82F0-D4AEC1CB6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3DFF0-6946-4A67-8385-40D177CAB1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69E95-CBFE-441D-A6D9-BAD3CFC481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FB113-9837-4BEC-B752-56E334D2CE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451E-B366-4327-9893-6179E07F7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BCEB1-31A1-423F-8AD4-D1B38E602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7C348-C960-4EFE-BB51-1F4B7CF79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7245D-E264-45B8-9D85-5885327BF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CFE1E-D657-4E6A-8988-AD91023B0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48231-9AB2-45E2-97D7-F282555C8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16A3DD-4295-4BE0-ACBE-62AE32B2F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08050"/>
          </a:xfrm>
          <a:solidFill>
            <a:srgbClr val="81DEFF"/>
          </a:solidFill>
        </p:spPr>
        <p:txBody>
          <a:bodyPr/>
          <a:lstStyle/>
          <a:p>
            <a:pPr eaLnBrk="1" hangingPunct="1"/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08050"/>
            <a:ext cx="9144000" cy="5949950"/>
          </a:xfrm>
          <a:solidFill>
            <a:srgbClr val="81DEFF"/>
          </a:solidFill>
        </p:spPr>
        <p:txBody>
          <a:bodyPr/>
          <a:lstStyle/>
          <a:p>
            <a:pPr eaLnBrk="1" hangingPunct="1"/>
            <a:endParaRPr lang="ru-RU" b="1" dirty="0" smtClean="0"/>
          </a:p>
          <a:p>
            <a:pPr eaLnBrk="1" hangingPunct="1"/>
            <a:endParaRPr lang="ru-RU" b="1" dirty="0" smtClean="0"/>
          </a:p>
          <a:p>
            <a:pPr eaLnBrk="1" hangingPunct="1">
              <a:spcBef>
                <a:spcPct val="0"/>
              </a:spcBef>
            </a:pPr>
            <a:r>
              <a:rPr lang="ru-RU" sz="4400" b="1" dirty="0" smtClean="0"/>
              <a:t>ФОРМИРОВАНИЕ </a:t>
            </a:r>
          </a:p>
          <a:p>
            <a:pPr eaLnBrk="1" hangingPunct="1">
              <a:spcBef>
                <a:spcPct val="0"/>
              </a:spcBef>
            </a:pPr>
            <a:r>
              <a:rPr lang="ru-RU" sz="4400" b="1" dirty="0" smtClean="0"/>
              <a:t>ЗДОРОВОГО ОБРАЗА ЖИЗНИ </a:t>
            </a:r>
          </a:p>
          <a:p>
            <a:pPr eaLnBrk="1" hangingPunct="1">
              <a:spcBef>
                <a:spcPct val="0"/>
              </a:spcBef>
            </a:pPr>
            <a:r>
              <a:rPr lang="ru-RU" sz="4400" b="1" dirty="0" smtClean="0"/>
              <a:t>СЕМЬИ</a:t>
            </a:r>
          </a:p>
          <a:p>
            <a:pPr eaLnBrk="1" hangingPunct="1"/>
            <a:endParaRPr lang="ru-RU" sz="4400" b="1" dirty="0" smtClean="0"/>
          </a:p>
          <a:p>
            <a:pPr eaLnBrk="1" hangingPunct="1"/>
            <a:endParaRPr lang="ru-RU" sz="4400" b="1" dirty="0" smtClean="0"/>
          </a:p>
          <a:p>
            <a:pPr eaLnBrk="1" hangingPunct="1"/>
            <a:r>
              <a:rPr lang="ru-RU" sz="1800" dirty="0" smtClean="0"/>
              <a:t>			</a:t>
            </a:r>
            <a:endParaRPr lang="ru-RU" sz="1800" b="1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73238"/>
          </a:xfrm>
          <a:solidFill>
            <a:srgbClr val="99FF33"/>
          </a:solidFill>
        </p:spPr>
        <p:txBody>
          <a:bodyPr/>
          <a:lstStyle/>
          <a:p>
            <a:pPr eaLnBrk="1" hangingPunct="1"/>
            <a:r>
              <a:rPr lang="ru-RU" sz="4000" b="1" smtClean="0"/>
              <a:t>Снятие психоэмоциональных нагрузок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solidFill>
            <a:srgbClr val="99FF33"/>
          </a:solidFill>
          <a:ln>
            <a:solidFill>
              <a:srgbClr val="33CC33"/>
            </a:solidFill>
          </a:ln>
        </p:spPr>
        <p:txBody>
          <a:bodyPr/>
          <a:lstStyle/>
          <a:p>
            <a:pPr eaLnBrk="1" hangingPunct="1"/>
            <a:r>
              <a:rPr lang="ru-RU" b="1" smtClean="0"/>
              <a:t>Уметь ставить барьер проблемам на работе (дома только семейные дела),</a:t>
            </a:r>
          </a:p>
          <a:p>
            <a:pPr eaLnBrk="1" hangingPunct="1"/>
            <a:r>
              <a:rPr lang="ru-RU" b="1" smtClean="0"/>
              <a:t>Не держать в себе – выговариваться</a:t>
            </a:r>
          </a:p>
          <a:p>
            <a:pPr algn="ctr" eaLnBrk="1" hangingPunct="1">
              <a:buFontTx/>
              <a:buNone/>
            </a:pPr>
            <a:r>
              <a:rPr lang="ru-RU" b="1" smtClean="0"/>
              <a:t>	(например на воду),</a:t>
            </a:r>
          </a:p>
          <a:p>
            <a:pPr eaLnBrk="1" hangingPunct="1"/>
            <a:r>
              <a:rPr lang="ru-RU" b="1" smtClean="0"/>
              <a:t>Сброс отрицательных эмоций: «бокс», «быстрые движения с криками» и другое,</a:t>
            </a:r>
          </a:p>
          <a:p>
            <a:pPr eaLnBrk="1" hangingPunct="1"/>
            <a:r>
              <a:rPr lang="ru-RU" b="1" smtClean="0"/>
              <a:t>Знать способы сдерживания агрессии</a:t>
            </a:r>
          </a:p>
          <a:p>
            <a:pPr eaLnBrk="1" hangingPunct="1">
              <a:buFontTx/>
              <a:buNone/>
            </a:pPr>
            <a:r>
              <a:rPr lang="ru-RU" b="1" smtClean="0"/>
              <a:t>		(например: посчитать до 10, </a:t>
            </a:r>
          </a:p>
          <a:p>
            <a:pPr eaLnBrk="1" hangingPunct="1">
              <a:buFontTx/>
              <a:buNone/>
            </a:pPr>
            <a:r>
              <a:rPr lang="ru-RU" b="1" smtClean="0"/>
              <a:t>	уйти в другую комнату, спеть песенку).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557338"/>
          </a:xfrm>
          <a:solidFill>
            <a:srgbClr val="ED9661"/>
          </a:solidFill>
        </p:spPr>
        <p:txBody>
          <a:bodyPr/>
          <a:lstStyle/>
          <a:p>
            <a:pPr eaLnBrk="1" hangingPunct="1"/>
            <a:r>
              <a:rPr lang="ru-RU" sz="4000" b="1" smtClean="0"/>
              <a:t>РАБОТА  С  РОДИТЕЛЯМИ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5445125"/>
          </a:xfrm>
          <a:solidFill>
            <a:srgbClr val="ED966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smtClean="0"/>
              <a:t>Совместные мероприятия с участием родителей,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/>
              <a:t>Информация на стенде с просьбой оставить свой отзыв,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/>
              <a:t>Памятки для родителей,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/>
              <a:t>Индивидуальные консультации родителей,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/>
              <a:t>Обсуждения на родительских собраниях,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/>
              <a:t>Использование современных электронных технологий.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58738"/>
            <a:ext cx="9144000" cy="6583362"/>
          </a:xfrm>
          <a:prstGeom prst="rect">
            <a:avLst/>
          </a:prstGeom>
          <a:solidFill>
            <a:srgbClr val="99FF33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/>
            <a:endParaRPr lang="ru-RU" sz="3200"/>
          </a:p>
          <a:p>
            <a:pPr eaLnBrk="0" hangingPunct="0"/>
            <a:endParaRPr lang="ru-RU" sz="3200"/>
          </a:p>
          <a:p>
            <a:pPr eaLnBrk="0" hangingPunct="0"/>
            <a:r>
              <a:rPr lang="ru-RU" sz="4800" b="1" u="sng"/>
              <a:t>Здоровый образ жизни</a:t>
            </a:r>
            <a:r>
              <a:rPr lang="ru-RU" sz="4000" b="1"/>
              <a:t> –</a:t>
            </a:r>
          </a:p>
          <a:p>
            <a:pPr eaLnBrk="0" hangingPunct="0"/>
            <a:r>
              <a:rPr lang="ru-RU" sz="4000" b="1"/>
              <a:t> это тот, единственно возможный образ, который позволяет нам </a:t>
            </a:r>
          </a:p>
          <a:p>
            <a:pPr eaLnBrk="0" hangingPunct="0"/>
            <a:r>
              <a:rPr lang="ru-RU" sz="4000" b="1"/>
              <a:t>себя хорошо чувствовать,</a:t>
            </a:r>
          </a:p>
          <a:p>
            <a:pPr eaLnBrk="0" hangingPunct="0"/>
            <a:r>
              <a:rPr lang="ru-RU" sz="4000" b="1"/>
              <a:t> живя в большом городе, </a:t>
            </a:r>
          </a:p>
          <a:p>
            <a:pPr eaLnBrk="0" hangingPunct="0"/>
            <a:r>
              <a:rPr lang="ru-RU" sz="4000" b="1"/>
              <a:t>с его неблагоприятной </a:t>
            </a:r>
          </a:p>
          <a:p>
            <a:pPr eaLnBrk="0" hangingPunct="0"/>
            <a:r>
              <a:rPr lang="ru-RU" sz="4000" b="1"/>
              <a:t>экологией и неизбежными </a:t>
            </a:r>
          </a:p>
          <a:p>
            <a:pPr eaLnBrk="0" hangingPunct="0"/>
            <a:r>
              <a:rPr lang="ru-RU" sz="4000" b="1"/>
              <a:t>стрессовыми ситуациями.</a:t>
            </a:r>
          </a:p>
          <a:p>
            <a:pPr eaLnBrk="0" hangingPunct="0"/>
            <a:endParaRPr lang="ru-RU" sz="4000" b="1"/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6432550"/>
            <a:ext cx="9144000" cy="365125"/>
          </a:xfrm>
          <a:prstGeom prst="rect">
            <a:avLst/>
          </a:prstGeom>
          <a:solidFill>
            <a:srgbClr val="99FF33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/>
            <a:endParaRPr lang="ru-RU" sz="240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28775"/>
          </a:xfrm>
          <a:solidFill>
            <a:srgbClr val="F4AEDD"/>
          </a:solidFill>
        </p:spPr>
        <p:txBody>
          <a:bodyPr/>
          <a:lstStyle/>
          <a:p>
            <a:pPr eaLnBrk="1" hangingPunct="1"/>
            <a:r>
              <a:rPr lang="ru-RU" sz="4000" b="1" smtClean="0"/>
              <a:t>ЧТО  ВКЛЮЧАЕТ  В  СЕБЯ  </a:t>
            </a:r>
            <a:br>
              <a:rPr lang="ru-RU" sz="4000" b="1" smtClean="0"/>
            </a:br>
            <a:r>
              <a:rPr lang="ru-RU" sz="4000" b="1" smtClean="0"/>
              <a:t>ЗДОРОВЫЙ  ОБРАЗ  ЖИЗНИ: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  <a:solidFill>
            <a:srgbClr val="F4AEDD"/>
          </a:solidFill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b="1" smtClean="0"/>
              <a:t>Достаточная физическая активность, </a:t>
            </a:r>
          </a:p>
          <a:p>
            <a:pPr eaLnBrk="1" hangingPunct="1"/>
            <a:r>
              <a:rPr lang="ru-RU" b="1" smtClean="0"/>
              <a:t>Правильное рациональное питание </a:t>
            </a:r>
          </a:p>
          <a:p>
            <a:pPr eaLnBrk="1" hangingPunct="1">
              <a:buFontTx/>
              <a:buNone/>
            </a:pPr>
            <a:r>
              <a:rPr lang="ru-RU" b="1" smtClean="0"/>
              <a:t>	и водный режим,</a:t>
            </a:r>
          </a:p>
          <a:p>
            <a:pPr eaLnBrk="1" hangingPunct="1"/>
            <a:r>
              <a:rPr lang="ru-RU" b="1" smtClean="0"/>
              <a:t>Отказ от курения и спиртного,</a:t>
            </a:r>
          </a:p>
          <a:p>
            <a:pPr eaLnBrk="1" hangingPunct="1"/>
            <a:r>
              <a:rPr lang="ru-RU" b="1" smtClean="0"/>
              <a:t>Соблюдение режима дня,</a:t>
            </a:r>
          </a:p>
          <a:p>
            <a:pPr eaLnBrk="1" hangingPunct="1"/>
            <a:r>
              <a:rPr lang="ru-RU" b="1" smtClean="0"/>
              <a:t>Профилактика заболеваний,</a:t>
            </a:r>
          </a:p>
          <a:p>
            <a:pPr eaLnBrk="1" hangingPunct="1"/>
            <a:r>
              <a:rPr lang="ru-RU" b="1" smtClean="0"/>
              <a:t>Снятие психоэмоциональных нагрузок.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00"/>
          </a:solidFill>
        </p:spPr>
        <p:txBody>
          <a:bodyPr/>
          <a:lstStyle/>
          <a:p>
            <a:r>
              <a:rPr lang="ru-RU" sz="4000" b="1" smtClean="0"/>
              <a:t>Достаточная физическая активность</a:t>
            </a:r>
          </a:p>
        </p:txBody>
      </p:sp>
      <p:grpSp>
        <p:nvGrpSpPr>
          <p:cNvPr id="2" name="Diagram 5"/>
          <p:cNvGrpSpPr>
            <a:grpSpLocks/>
          </p:cNvGrpSpPr>
          <p:nvPr/>
        </p:nvGrpSpPr>
        <p:grpSpPr bwMode="auto">
          <a:xfrm>
            <a:off x="0" y="1412875"/>
            <a:ext cx="9144000" cy="5445125"/>
            <a:chOff x="266" y="708"/>
            <a:chExt cx="5184" cy="2851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266" y="708"/>
              <a:ext cx="5184" cy="2851"/>
            </a:xfrm>
            <a:prstGeom prst="rect">
              <a:avLst/>
            </a:prstGeom>
            <a:solidFill>
              <a:srgbClr val="FFFF00"/>
            </a:solidFill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1028"/>
            <p:cNvSpPr>
              <a:spLocks noChangeArrowheads="1" noTextEdit="1"/>
            </p:cNvSpPr>
            <p:nvPr/>
          </p:nvSpPr>
          <p:spPr bwMode="auto">
            <a:xfrm>
              <a:off x="2226" y="919"/>
              <a:ext cx="1264" cy="1264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600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0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1029"/>
            <p:cNvSpPr>
              <a:spLocks noChangeArrowheads="1" noTextEdit="1"/>
            </p:cNvSpPr>
            <p:nvPr/>
          </p:nvSpPr>
          <p:spPr bwMode="auto">
            <a:xfrm rot="3600000">
              <a:off x="2731" y="1210"/>
              <a:ext cx="1264" cy="1264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600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0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_s1030"/>
            <p:cNvSpPr>
              <a:spLocks noChangeArrowheads="1" noTextEdit="1"/>
            </p:cNvSpPr>
            <p:nvPr/>
          </p:nvSpPr>
          <p:spPr bwMode="auto">
            <a:xfrm rot="7200000">
              <a:off x="2731" y="1794"/>
              <a:ext cx="1264" cy="1264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600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0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_s1031"/>
            <p:cNvSpPr>
              <a:spLocks noChangeArrowheads="1" noTextEdit="1"/>
            </p:cNvSpPr>
            <p:nvPr/>
          </p:nvSpPr>
          <p:spPr bwMode="auto">
            <a:xfrm rot="10800000">
              <a:off x="2226" y="2085"/>
              <a:ext cx="1264" cy="1264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600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0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_s1032"/>
            <p:cNvSpPr>
              <a:spLocks noChangeArrowheads="1" noTextEdit="1"/>
            </p:cNvSpPr>
            <p:nvPr/>
          </p:nvSpPr>
          <p:spPr bwMode="auto">
            <a:xfrm rot="14400000">
              <a:off x="1721" y="1794"/>
              <a:ext cx="1264" cy="1264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600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0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_s1033"/>
            <p:cNvSpPr>
              <a:spLocks noChangeArrowheads="1" noTextEdit="1"/>
            </p:cNvSpPr>
            <p:nvPr/>
          </p:nvSpPr>
          <p:spPr bwMode="auto">
            <a:xfrm rot="18000000">
              <a:off x="1721" y="1211"/>
              <a:ext cx="1264" cy="1264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600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0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_s1034"/>
            <p:cNvSpPr>
              <a:spLocks noChangeArrowheads="1"/>
            </p:cNvSpPr>
            <p:nvPr/>
          </p:nvSpPr>
          <p:spPr bwMode="auto">
            <a:xfrm>
              <a:off x="3180" y="934"/>
              <a:ext cx="471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Ежедневные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пешие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прогулки</a:t>
              </a:r>
            </a:p>
          </p:txBody>
        </p:sp>
        <p:sp>
          <p:nvSpPr>
            <p:cNvPr id="11" name="_s1035"/>
            <p:cNvSpPr>
              <a:spLocks noChangeArrowheads="1"/>
            </p:cNvSpPr>
            <p:nvPr/>
          </p:nvSpPr>
          <p:spPr bwMode="auto">
            <a:xfrm>
              <a:off x="2066" y="2863"/>
              <a:ext cx="471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Активный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отдых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 досуг</a:t>
              </a:r>
            </a:p>
          </p:txBody>
        </p:sp>
        <p:sp>
          <p:nvSpPr>
            <p:cNvPr id="12" name="_s1036"/>
            <p:cNvSpPr>
              <a:spLocks noChangeArrowheads="1"/>
            </p:cNvSpPr>
            <p:nvPr/>
          </p:nvSpPr>
          <p:spPr bwMode="auto">
            <a:xfrm>
              <a:off x="1509" y="1898"/>
              <a:ext cx="471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Утренняя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гигиеническая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гимнастика</a:t>
              </a:r>
            </a:p>
          </p:txBody>
        </p:sp>
        <p:sp>
          <p:nvSpPr>
            <p:cNvPr id="13" name="_s1037"/>
            <p:cNvSpPr>
              <a:spLocks noChangeArrowheads="1"/>
            </p:cNvSpPr>
            <p:nvPr/>
          </p:nvSpPr>
          <p:spPr bwMode="auto">
            <a:xfrm>
              <a:off x="3737" y="1898"/>
              <a:ext cx="471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Подвижные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игры</a:t>
              </a:r>
            </a:p>
          </p:txBody>
        </p:sp>
        <p:sp>
          <p:nvSpPr>
            <p:cNvPr id="14" name="_s1038"/>
            <p:cNvSpPr>
              <a:spLocks noChangeArrowheads="1"/>
            </p:cNvSpPr>
            <p:nvPr/>
          </p:nvSpPr>
          <p:spPr bwMode="auto">
            <a:xfrm>
              <a:off x="3180" y="2863"/>
              <a:ext cx="471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Спортивные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упражнения</a:t>
              </a:r>
            </a:p>
          </p:txBody>
        </p:sp>
        <p:sp>
          <p:nvSpPr>
            <p:cNvPr id="15" name="_s1039"/>
            <p:cNvSpPr>
              <a:spLocks noChangeArrowheads="1"/>
            </p:cNvSpPr>
            <p:nvPr/>
          </p:nvSpPr>
          <p:spPr bwMode="auto">
            <a:xfrm>
              <a:off x="2066" y="933"/>
              <a:ext cx="471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Индивидуальный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комплекс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упражнений</a:t>
              </a:r>
            </a:p>
          </p:txBody>
        </p:sp>
      </p:grp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349500"/>
          </a:xfrm>
          <a:solidFill>
            <a:srgbClr val="FFFF00"/>
          </a:solidFill>
        </p:spPr>
        <p:txBody>
          <a:bodyPr/>
          <a:lstStyle/>
          <a:p>
            <a:r>
              <a:rPr lang="ru-RU" sz="4000" b="1" smtClean="0"/>
              <a:t>Движения влияют на умственное </a:t>
            </a:r>
            <a:br>
              <a:rPr lang="ru-RU" sz="4000" b="1" smtClean="0"/>
            </a:br>
            <a:r>
              <a:rPr lang="ru-RU" sz="4000" b="1" smtClean="0"/>
              <a:t>развитие ребёнка</a:t>
            </a:r>
            <a:br>
              <a:rPr lang="ru-RU" sz="4000" b="1" smtClean="0"/>
            </a:br>
            <a:r>
              <a:rPr lang="ru-RU" sz="3200" b="1" smtClean="0"/>
              <a:t>(центры движений, речи и памяти </a:t>
            </a:r>
            <a:br>
              <a:rPr lang="ru-RU" sz="3200" b="1" smtClean="0"/>
            </a:br>
            <a:r>
              <a:rPr lang="ru-RU" sz="3200" b="1" smtClean="0"/>
              <a:t>в головном мозге расположены рядом)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0244" name="Picture 5" descr="Размещенное изображение"/>
          <p:cNvPicPr>
            <a:picLocks noChangeAspect="1" noChangeArrowheads="1"/>
          </p:cNvPicPr>
          <p:nvPr/>
        </p:nvPicPr>
        <p:blipFill>
          <a:blip r:embed="rId2"/>
          <a:srcRect l="31071" t="29268" r="13280" b="45821"/>
          <a:stretch>
            <a:fillRect/>
          </a:stretch>
        </p:blipFill>
        <p:spPr bwMode="auto">
          <a:xfrm>
            <a:off x="0" y="2276475"/>
            <a:ext cx="91440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2875"/>
          </a:xfrm>
          <a:solidFill>
            <a:srgbClr val="57D3FF"/>
          </a:solidFill>
        </p:spPr>
        <p:txBody>
          <a:bodyPr/>
          <a:lstStyle/>
          <a:p>
            <a:r>
              <a:rPr lang="ru-RU" sz="4000" b="1" smtClean="0"/>
              <a:t>Правильное питание, </a:t>
            </a:r>
            <a:br>
              <a:rPr lang="ru-RU" sz="4000" b="1" smtClean="0"/>
            </a:br>
            <a:r>
              <a:rPr lang="ru-RU" sz="4000" b="1" smtClean="0"/>
              <a:t>водный режим</a:t>
            </a:r>
          </a:p>
        </p:txBody>
      </p:sp>
      <p:grpSp>
        <p:nvGrpSpPr>
          <p:cNvPr id="2" name="Diagram 5"/>
          <p:cNvGrpSpPr>
            <a:grpSpLocks/>
          </p:cNvGrpSpPr>
          <p:nvPr/>
        </p:nvGrpSpPr>
        <p:grpSpPr bwMode="auto">
          <a:xfrm>
            <a:off x="0" y="1412875"/>
            <a:ext cx="9144000" cy="5445125"/>
            <a:chOff x="266" y="708"/>
            <a:chExt cx="5184" cy="2851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266" y="708"/>
              <a:ext cx="5184" cy="2851"/>
            </a:xfrm>
            <a:prstGeom prst="rect">
              <a:avLst/>
            </a:prstGeom>
            <a:solidFill>
              <a:srgbClr val="57D3FF"/>
            </a:solidFill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2052"/>
            <p:cNvSpPr>
              <a:spLocks noChangeArrowheads="1"/>
            </p:cNvSpPr>
            <p:nvPr/>
          </p:nvSpPr>
          <p:spPr bwMode="auto">
            <a:xfrm flipV="1">
              <a:off x="2586" y="958"/>
              <a:ext cx="544" cy="470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466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 магазин приходить, как в аптеку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«Еда должна быть нашим лекарством, а лекарство едой»</a:t>
              </a:r>
              <a:b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                                              Гиппократ</a:t>
              </a:r>
              <a:endParaRPr kumimoji="0" lang="ru-RU" alt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_s2053"/>
            <p:cNvSpPr>
              <a:spLocks noChangeArrowheads="1"/>
            </p:cNvSpPr>
            <p:nvPr/>
          </p:nvSpPr>
          <p:spPr bwMode="auto">
            <a:xfrm flipV="1">
              <a:off x="2315" y="1428"/>
              <a:ext cx="1086" cy="471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0E872"/>
            </a:solidFill>
            <a:ln w="466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 покупать генетически модифицированные продукты</a:t>
              </a:r>
            </a:p>
          </p:txBody>
        </p:sp>
        <p:sp>
          <p:nvSpPr>
            <p:cNvPr id="6" name="_s2054"/>
            <p:cNvSpPr>
              <a:spLocks noChangeArrowheads="1"/>
            </p:cNvSpPr>
            <p:nvPr/>
          </p:nvSpPr>
          <p:spPr bwMode="auto">
            <a:xfrm flipV="1">
              <a:off x="2043" y="1899"/>
              <a:ext cx="1630" cy="470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44F2EE"/>
            </a:solidFill>
            <a:ln w="466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Выпивать в день не менее 2 литров </a:t>
              </a: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rgbClr val="CC0000"/>
                  </a:solidFill>
                  <a:effectLst/>
                  <a:latin typeface="Arial" panose="020B0604020202020204" pitchFamily="34" charset="0"/>
                </a:rPr>
                <a:t>чистой</a:t>
              </a: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воды</a:t>
              </a:r>
            </a:p>
          </p:txBody>
        </p:sp>
        <p:sp>
          <p:nvSpPr>
            <p:cNvPr id="7" name="_s2055"/>
            <p:cNvSpPr>
              <a:spLocks noChangeArrowheads="1"/>
            </p:cNvSpPr>
            <p:nvPr/>
          </p:nvSpPr>
          <p:spPr bwMode="auto">
            <a:xfrm flipV="1">
              <a:off x="1772" y="2369"/>
              <a:ext cx="2172" cy="471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C6940"/>
            </a:solidFill>
            <a:ln w="466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Употреблять больше овощей, фруктов, злаковых, зелени</a:t>
              </a:r>
            </a:p>
          </p:txBody>
        </p:sp>
        <p:sp>
          <p:nvSpPr>
            <p:cNvPr id="8" name="_s2056"/>
            <p:cNvSpPr>
              <a:spLocks noChangeArrowheads="1"/>
            </p:cNvSpPr>
            <p:nvPr/>
          </p:nvSpPr>
          <p:spPr bwMode="auto">
            <a:xfrm flipV="1">
              <a:off x="1500" y="2840"/>
              <a:ext cx="2716" cy="470"/>
            </a:xfrm>
            <a:custGeom>
              <a:avLst/>
              <a:gdLst>
                <a:gd name="G0" fmla="+- 2160 0 0"/>
                <a:gd name="G1" fmla="+- 21600 0 2160"/>
                <a:gd name="G2" fmla="*/ 2160 1 2"/>
                <a:gd name="G3" fmla="+- 21600 0 G2"/>
                <a:gd name="G4" fmla="+/ 2160 21600 2"/>
                <a:gd name="G5" fmla="+/ G1 0 2"/>
                <a:gd name="G6" fmla="*/ 21600 21600 2160"/>
                <a:gd name="G7" fmla="*/ G6 1 2"/>
                <a:gd name="G8" fmla="+- 21600 0 G7"/>
                <a:gd name="G9" fmla="*/ 21600 1 2"/>
                <a:gd name="G10" fmla="+- 2160 0 G9"/>
                <a:gd name="G11" fmla="?: G10 G8 0"/>
                <a:gd name="G12" fmla="?: G10 G7 21600"/>
                <a:gd name="T0" fmla="*/ 20520 w 21600"/>
                <a:gd name="T1" fmla="*/ 10800 h 21600"/>
                <a:gd name="T2" fmla="*/ 10800 w 21600"/>
                <a:gd name="T3" fmla="*/ 21600 h 21600"/>
                <a:gd name="T4" fmla="*/ 1080 w 21600"/>
                <a:gd name="T5" fmla="*/ 10800 h 21600"/>
                <a:gd name="T6" fmla="*/ 10800 w 21600"/>
                <a:gd name="T7" fmla="*/ 0 h 21600"/>
                <a:gd name="T8" fmla="*/ 2880 w 21600"/>
                <a:gd name="T9" fmla="*/ 2880 h 21600"/>
                <a:gd name="T10" fmla="*/ 18720 w 21600"/>
                <a:gd name="T11" fmla="*/ 1872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160" y="21600"/>
                  </a:lnTo>
                  <a:lnTo>
                    <a:pt x="1944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08ED6"/>
            </a:solidFill>
            <a:ln w="466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Не употреблять усилители вкуса – ароматизаторы,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идентичные натуральным и консерванты </a:t>
              </a:r>
            </a:p>
          </p:txBody>
        </p:sp>
      </p:grp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8ABF3"/>
          </a:solidFill>
        </p:spPr>
        <p:txBody>
          <a:bodyPr/>
          <a:lstStyle/>
          <a:p>
            <a:r>
              <a:rPr lang="ru-RU" b="1" smtClean="0"/>
              <a:t>Соблюдение режима дня</a:t>
            </a:r>
          </a:p>
        </p:txBody>
      </p:sp>
      <p:grpSp>
        <p:nvGrpSpPr>
          <p:cNvPr id="2" name="Diagram 5"/>
          <p:cNvGrpSpPr>
            <a:grpSpLocks/>
          </p:cNvGrpSpPr>
          <p:nvPr/>
        </p:nvGrpSpPr>
        <p:grpSpPr bwMode="auto">
          <a:xfrm>
            <a:off x="0" y="1412875"/>
            <a:ext cx="9144000" cy="5445125"/>
            <a:chOff x="741" y="708"/>
            <a:chExt cx="4234" cy="2851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741" y="708"/>
              <a:ext cx="4234" cy="2851"/>
            </a:xfrm>
            <a:prstGeom prst="rect">
              <a:avLst/>
            </a:prstGeom>
            <a:solidFill>
              <a:srgbClr val="C8ABF3"/>
            </a:solidFill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3076"/>
            <p:cNvSpPr>
              <a:spLocks noChangeArrowheads="1" noTextEdit="1"/>
            </p:cNvSpPr>
            <p:nvPr/>
          </p:nvSpPr>
          <p:spPr bwMode="auto">
            <a:xfrm>
              <a:off x="2324" y="1192"/>
              <a:ext cx="1069" cy="1069"/>
            </a:xfrm>
            <a:prstGeom prst="ellipse">
              <a:avLst/>
            </a:prstGeom>
            <a:solidFill>
              <a:srgbClr val="008000">
                <a:alpha val="50000"/>
              </a:srgbClr>
            </a:solidFill>
            <a:ln w="4669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3077"/>
            <p:cNvSpPr>
              <a:spLocks noChangeArrowheads="1"/>
            </p:cNvSpPr>
            <p:nvPr/>
          </p:nvSpPr>
          <p:spPr bwMode="auto">
            <a:xfrm>
              <a:off x="2387" y="818"/>
              <a:ext cx="94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Ежедневный сон не менее 8 часов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</a:t>
              </a:r>
              <a:r>
                <a:rPr kumimoji="0" lang="ru-RU" altLang="ru-RU" sz="2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(от недосыпания прежде всего страдает сердце и головной мозг)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2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_s3078"/>
            <p:cNvSpPr>
              <a:spLocks noChangeArrowheads="1" noTextEdit="1"/>
            </p:cNvSpPr>
            <p:nvPr/>
          </p:nvSpPr>
          <p:spPr bwMode="auto">
            <a:xfrm>
              <a:off x="2731" y="1599"/>
              <a:ext cx="1069" cy="1069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4669">
              <a:solidFill>
                <a:schemeClr val="hlink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_s3079"/>
            <p:cNvSpPr>
              <a:spLocks noChangeArrowheads="1"/>
            </p:cNvSpPr>
            <p:nvPr/>
          </p:nvSpPr>
          <p:spPr bwMode="auto">
            <a:xfrm>
              <a:off x="3906" y="2000"/>
              <a:ext cx="94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Нахождение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 свежем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воздухе</a:t>
              </a:r>
            </a:p>
          </p:txBody>
        </p:sp>
        <p:sp>
          <p:nvSpPr>
            <p:cNvPr id="8" name="_s3080"/>
            <p:cNvSpPr>
              <a:spLocks noChangeArrowheads="1" noTextEdit="1"/>
            </p:cNvSpPr>
            <p:nvPr/>
          </p:nvSpPr>
          <p:spPr bwMode="auto">
            <a:xfrm>
              <a:off x="2324" y="2006"/>
              <a:ext cx="1069" cy="1069"/>
            </a:xfrm>
            <a:prstGeom prst="ellipse">
              <a:avLst/>
            </a:prstGeom>
            <a:solidFill>
              <a:srgbClr val="0000FF">
                <a:alpha val="50000"/>
              </a:srgbClr>
            </a:solidFill>
            <a:ln w="4669">
              <a:solidFill>
                <a:schemeClr val="folHlink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_s3081"/>
            <p:cNvSpPr>
              <a:spLocks noChangeArrowheads="1"/>
            </p:cNvSpPr>
            <p:nvPr/>
          </p:nvSpPr>
          <p:spPr bwMode="auto">
            <a:xfrm>
              <a:off x="2387" y="3181"/>
              <a:ext cx="94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Регулярные физические упражнения</a:t>
              </a:r>
            </a:p>
          </p:txBody>
        </p:sp>
        <p:sp>
          <p:nvSpPr>
            <p:cNvPr id="10" name="_s3082"/>
            <p:cNvSpPr>
              <a:spLocks noChangeArrowheads="1" noTextEdit="1"/>
            </p:cNvSpPr>
            <p:nvPr/>
          </p:nvSpPr>
          <p:spPr bwMode="auto">
            <a:xfrm>
              <a:off x="1917" y="1599"/>
              <a:ext cx="1069" cy="1069"/>
            </a:xfrm>
            <a:prstGeom prst="ellipse">
              <a:avLst/>
            </a:prstGeom>
            <a:solidFill>
              <a:srgbClr val="CC0000">
                <a:alpha val="50000"/>
              </a:srgbClr>
            </a:solidFill>
            <a:ln w="4669">
              <a:solidFill>
                <a:schemeClr val="folHlink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_s3083"/>
            <p:cNvSpPr>
              <a:spLocks noChangeArrowheads="1"/>
            </p:cNvSpPr>
            <p:nvPr/>
          </p:nvSpPr>
          <p:spPr bwMode="auto">
            <a:xfrm>
              <a:off x="868" y="2000"/>
              <a:ext cx="94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Питание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с перерывами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не более 5 - 6 ч.</a:t>
              </a:r>
            </a:p>
          </p:txBody>
        </p:sp>
      </p:grp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57D3FF"/>
          </a:solidFill>
        </p:spPr>
        <p:txBody>
          <a:bodyPr/>
          <a:lstStyle/>
          <a:p>
            <a:r>
              <a:rPr lang="ru-RU" b="1" smtClean="0"/>
              <a:t>Отказ от курения и спиртного</a:t>
            </a:r>
          </a:p>
        </p:txBody>
      </p:sp>
      <p:grpSp>
        <p:nvGrpSpPr>
          <p:cNvPr id="2" name="Diagram 5"/>
          <p:cNvGrpSpPr>
            <a:grpSpLocks/>
          </p:cNvGrpSpPr>
          <p:nvPr/>
        </p:nvGrpSpPr>
        <p:grpSpPr bwMode="auto">
          <a:xfrm>
            <a:off x="0" y="1412875"/>
            <a:ext cx="9144000" cy="5445125"/>
            <a:chOff x="266" y="708"/>
            <a:chExt cx="5184" cy="2851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266" y="708"/>
              <a:ext cx="5184" cy="2851"/>
            </a:xfrm>
            <a:prstGeom prst="rect">
              <a:avLst/>
            </a:prstGeom>
            <a:solidFill>
              <a:srgbClr val="57D3FF"/>
            </a:solidFill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4100"/>
            <p:cNvSpPr>
              <a:spLocks noChangeShapeType="1"/>
            </p:cNvSpPr>
            <p:nvPr/>
          </p:nvSpPr>
          <p:spPr bwMode="auto">
            <a:xfrm flipH="1">
              <a:off x="2178" y="2134"/>
              <a:ext cx="34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4101"/>
            <p:cNvSpPr>
              <a:spLocks noChangeArrowheads="1"/>
            </p:cNvSpPr>
            <p:nvPr/>
          </p:nvSpPr>
          <p:spPr bwMode="auto">
            <a:xfrm>
              <a:off x="776" y="1801"/>
              <a:ext cx="680" cy="67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  Производство сигарет                       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и спиртного                       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   в частных руках.                        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Состоятельные бизнесмены                        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  делают деньги                         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  на здоровье и жизни                         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других людей</a:t>
              </a:r>
            </a:p>
          </p:txBody>
        </p:sp>
        <p:sp>
          <p:nvSpPr>
            <p:cNvPr id="6" name="_s4102"/>
            <p:cNvSpPr>
              <a:spLocks noChangeShapeType="1"/>
            </p:cNvSpPr>
            <p:nvPr/>
          </p:nvSpPr>
          <p:spPr bwMode="auto">
            <a:xfrm>
              <a:off x="2858" y="2473"/>
              <a:ext cx="0" cy="3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_s4103"/>
            <p:cNvSpPr>
              <a:spLocks noChangeArrowheads="1"/>
            </p:cNvSpPr>
            <p:nvPr/>
          </p:nvSpPr>
          <p:spPr bwMode="auto">
            <a:xfrm>
              <a:off x="2519" y="2814"/>
              <a:ext cx="679" cy="67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Обратиться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 специалисту</a:t>
              </a:r>
            </a:p>
          </p:txBody>
        </p:sp>
        <p:sp>
          <p:nvSpPr>
            <p:cNvPr id="8" name="_s4104"/>
            <p:cNvSpPr>
              <a:spLocks noChangeShapeType="1"/>
            </p:cNvSpPr>
            <p:nvPr/>
          </p:nvSpPr>
          <p:spPr bwMode="auto">
            <a:xfrm>
              <a:off x="3307" y="2141"/>
              <a:ext cx="34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_s4105"/>
            <p:cNvSpPr>
              <a:spLocks noChangeArrowheads="1"/>
            </p:cNvSpPr>
            <p:nvPr/>
          </p:nvSpPr>
          <p:spPr bwMode="auto">
            <a:xfrm>
              <a:off x="4205" y="1801"/>
              <a:ext cx="679" cy="679"/>
            </a:xfrm>
            <a:prstGeom prst="ellipse">
              <a:avLst/>
            </a:prstGeom>
            <a:solidFill>
              <a:srgbClr val="ED9159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Способ экономии 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отмечать количество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купленных пачек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сигарет и посчитать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истраченные деньги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за месяц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                                          </a:t>
              </a:r>
            </a:p>
          </p:txBody>
        </p:sp>
        <p:sp>
          <p:nvSpPr>
            <p:cNvPr id="10" name="_s4106"/>
            <p:cNvSpPr>
              <a:spLocks noChangeShapeType="1"/>
            </p:cNvSpPr>
            <p:nvPr/>
          </p:nvSpPr>
          <p:spPr bwMode="auto">
            <a:xfrm flipV="1">
              <a:off x="2858" y="1454"/>
              <a:ext cx="0" cy="3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_s4107"/>
            <p:cNvSpPr>
              <a:spLocks noChangeArrowheads="1"/>
            </p:cNvSpPr>
            <p:nvPr/>
          </p:nvSpPr>
          <p:spPr bwMode="auto">
            <a:xfrm>
              <a:off x="2491" y="745"/>
              <a:ext cx="679" cy="679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Курение 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употребление спиртного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вызывает зависимость</a:t>
              </a:r>
            </a:p>
          </p:txBody>
        </p:sp>
        <p:sp>
          <p:nvSpPr>
            <p:cNvPr id="12" name="_s4108"/>
            <p:cNvSpPr>
              <a:spLocks noChangeArrowheads="1"/>
            </p:cNvSpPr>
            <p:nvPr/>
          </p:nvSpPr>
          <p:spPr bwMode="auto">
            <a:xfrm>
              <a:off x="2519" y="1795"/>
              <a:ext cx="679" cy="679"/>
            </a:xfrm>
            <a:prstGeom prst="ellipse">
              <a:avLst/>
            </a:prstGeom>
            <a:solidFill>
              <a:srgbClr val="EA281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Профилактика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начала курения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 детей</a:t>
              </a:r>
            </a:p>
          </p:txBody>
        </p:sp>
      </p:grpSp>
      <p:sp>
        <p:nvSpPr>
          <p:cNvPr id="4110" name="Line 17"/>
          <p:cNvSpPr>
            <a:spLocks noChangeShapeType="1"/>
          </p:cNvSpPr>
          <p:nvPr/>
        </p:nvSpPr>
        <p:spPr bwMode="auto">
          <a:xfrm flipV="1">
            <a:off x="5795963" y="414972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134" y="1271"/>
            <a:chExt cx="2880" cy="1152"/>
          </a:xfrm>
        </p:grpSpPr>
        <p:sp>
          <p:nvSpPr>
            <p:cNvPr id="3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34" y="1271"/>
              <a:ext cx="2880" cy="1152"/>
            </a:xfrm>
            <a:prstGeom prst="rect">
              <a:avLst/>
            </a:prstGeom>
            <a:solidFill>
              <a:srgbClr val="AEF0BF"/>
            </a:solidFill>
            <a:ln w="9525">
              <a:solidFill>
                <a:srgbClr val="EC694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124" name="_s5124"/>
            <p:cNvCxnSpPr>
              <a:cxnSpLocks noChangeShapeType="1"/>
              <a:stCxn id="10" idx="0"/>
              <a:endCxn id="7" idx="2"/>
            </p:cNvCxnSpPr>
            <p:nvPr/>
          </p:nvCxnSpPr>
          <p:spPr bwMode="auto">
            <a:xfrm rot="16200000">
              <a:off x="3511" y="2062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5" name="_s5125"/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rot="16200000">
              <a:off x="2503" y="2062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6" name="_s5126"/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16200000">
              <a:off x="1495" y="2062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7" name="_s5127"/>
            <p:cNvCxnSpPr>
              <a:cxnSpLocks noChangeShapeType="1"/>
              <a:stCxn id="7" idx="0"/>
              <a:endCxn id="4" idx="2"/>
            </p:cNvCxnSpPr>
            <p:nvPr/>
          </p:nvCxnSpPr>
          <p:spPr bwMode="auto">
            <a:xfrm rot="5400000" flipH="1">
              <a:off x="3006" y="1127"/>
              <a:ext cx="144" cy="1008"/>
            </a:xfrm>
            <a:prstGeom prst="bentConnector3">
              <a:avLst>
                <a:gd name="adj1" fmla="val 1333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8" name="_s5128"/>
            <p:cNvCxnSpPr>
              <a:cxnSpLocks noChangeShapeType="1"/>
              <a:stCxn id="6" idx="0"/>
              <a:endCxn id="4" idx="2"/>
            </p:cNvCxnSpPr>
            <p:nvPr/>
          </p:nvCxnSpPr>
          <p:spPr bwMode="auto">
            <a:xfrm rot="16200000">
              <a:off x="2503" y="1630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29" name="_s5129"/>
            <p:cNvCxnSpPr>
              <a:cxnSpLocks noChangeShapeType="1"/>
              <a:stCxn id="5" idx="0"/>
              <a:endCxn id="4" idx="2"/>
            </p:cNvCxnSpPr>
            <p:nvPr/>
          </p:nvCxnSpPr>
          <p:spPr bwMode="auto">
            <a:xfrm rot="16200000">
              <a:off x="1998" y="1127"/>
              <a:ext cx="144" cy="1008"/>
            </a:xfrm>
            <a:prstGeom prst="bentConnector3">
              <a:avLst>
                <a:gd name="adj1" fmla="val 1333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_s5130"/>
            <p:cNvSpPr>
              <a:spLocks noChangeArrowheads="1"/>
            </p:cNvSpPr>
            <p:nvPr/>
          </p:nvSpPr>
          <p:spPr bwMode="auto">
            <a:xfrm>
              <a:off x="2142" y="127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29CD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rPr>
                <a:t> Профилактика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rPr>
                <a:t>заболеваний</a:t>
              </a:r>
            </a:p>
          </p:txBody>
        </p:sp>
        <p:sp>
          <p:nvSpPr>
            <p:cNvPr id="5" name="_s5131"/>
            <p:cNvSpPr>
              <a:spLocks noChangeArrowheads="1"/>
            </p:cNvSpPr>
            <p:nvPr/>
          </p:nvSpPr>
          <p:spPr bwMode="auto">
            <a:xfrm>
              <a:off x="1134" y="170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Закаливание</a:t>
              </a:r>
            </a:p>
          </p:txBody>
        </p:sp>
        <p:sp>
          <p:nvSpPr>
            <p:cNvPr id="6" name="_s5132"/>
            <p:cNvSpPr>
              <a:spLocks noChangeArrowheads="1"/>
            </p:cNvSpPr>
            <p:nvPr/>
          </p:nvSpPr>
          <p:spPr bwMode="auto">
            <a:xfrm>
              <a:off x="2142" y="170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Профилактика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плоскостопия</a:t>
              </a:r>
            </a:p>
          </p:txBody>
        </p:sp>
        <p:sp>
          <p:nvSpPr>
            <p:cNvPr id="7" name="_s5133"/>
            <p:cNvSpPr>
              <a:spLocks noChangeArrowheads="1"/>
            </p:cNvSpPr>
            <p:nvPr/>
          </p:nvSpPr>
          <p:spPr bwMode="auto">
            <a:xfrm>
              <a:off x="3150" y="170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8ABF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Своевременное</a:t>
              </a: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лечение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лёгких форм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заболеваний</a:t>
              </a:r>
            </a:p>
          </p:txBody>
        </p:sp>
        <p:sp>
          <p:nvSpPr>
            <p:cNvPr id="8" name="_s5134"/>
            <p:cNvSpPr>
              <a:spLocks noChangeArrowheads="1"/>
            </p:cNvSpPr>
            <p:nvPr/>
          </p:nvSpPr>
          <p:spPr bwMode="auto">
            <a:xfrm>
              <a:off x="1134" y="213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3ED5F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Одевание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 погоде</a:t>
              </a:r>
            </a:p>
          </p:txBody>
        </p:sp>
        <p:sp>
          <p:nvSpPr>
            <p:cNvPr id="9" name="_s5135"/>
            <p:cNvSpPr>
              <a:spLocks noChangeArrowheads="1"/>
            </p:cNvSpPr>
            <p:nvPr/>
          </p:nvSpPr>
          <p:spPr bwMode="auto">
            <a:xfrm>
              <a:off x="2142" y="213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087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Профилактика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нарушений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осанки</a:t>
              </a:r>
            </a:p>
          </p:txBody>
        </p:sp>
        <p:sp>
          <p:nvSpPr>
            <p:cNvPr id="10" name="_s5136"/>
            <p:cNvSpPr>
              <a:spLocks noChangeArrowheads="1"/>
            </p:cNvSpPr>
            <p:nvPr/>
          </p:nvSpPr>
          <p:spPr bwMode="auto">
            <a:xfrm>
              <a:off x="3150" y="213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D193C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Регулярные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медицинские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осмотры</a:t>
              </a:r>
            </a:p>
          </p:txBody>
        </p:sp>
      </p:grp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355</TotalTime>
  <Words>319</Words>
  <Application>Microsoft Office PowerPoint</Application>
  <PresentationFormat>Экран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Оформление по умолчанию</vt:lpstr>
      <vt:lpstr> </vt:lpstr>
      <vt:lpstr>Презентация PowerPoint</vt:lpstr>
      <vt:lpstr>ЧТО  ВКЛЮЧАЕТ  В  СЕБЯ   ЗДОРОВЫЙ  ОБРАЗ  ЖИЗНИ:</vt:lpstr>
      <vt:lpstr>Достаточная физическая активность</vt:lpstr>
      <vt:lpstr>Движения влияют на умственное  развитие ребёнка (центры движений, речи и памяти  в головном мозге расположены рядом)</vt:lpstr>
      <vt:lpstr>Правильное питание,  водный режим</vt:lpstr>
      <vt:lpstr>Соблюдение режима дня</vt:lpstr>
      <vt:lpstr>Отказ от курения и спиртного</vt:lpstr>
      <vt:lpstr>Презентация PowerPoint</vt:lpstr>
      <vt:lpstr>Снятие психоэмоциональных нагрузок</vt:lpstr>
      <vt:lpstr>РАБОТА  С  РОДИТЕЛЯМИ</vt:lpstr>
    </vt:vector>
  </TitlesOfParts>
  <Company>dou45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 ОБРАЗ  ЖИЗНИ</dc:title>
  <dc:creator>Бычкова Е.Н.</dc:creator>
  <cp:lastModifiedBy>-</cp:lastModifiedBy>
  <cp:revision>17</cp:revision>
  <dcterms:created xsi:type="dcterms:W3CDTF">2012-05-14T07:51:08Z</dcterms:created>
  <dcterms:modified xsi:type="dcterms:W3CDTF">2019-04-17T12:39:03Z</dcterms:modified>
</cp:coreProperties>
</file>